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275" r:id="rId3"/>
    <p:sldId id="314" r:id="rId4"/>
    <p:sldId id="312" r:id="rId5"/>
    <p:sldId id="313" r:id="rId6"/>
    <p:sldId id="316" r:id="rId7"/>
    <p:sldId id="311" r:id="rId8"/>
    <p:sldId id="273" r:id="rId9"/>
    <p:sldId id="317" r:id="rId10"/>
    <p:sldId id="305" r:id="rId11"/>
    <p:sldId id="309" r:id="rId12"/>
    <p:sldId id="306" r:id="rId13"/>
    <p:sldId id="307" r:id="rId14"/>
    <p:sldId id="308" r:id="rId15"/>
    <p:sldId id="274" r:id="rId16"/>
    <p:sldId id="272" r:id="rId17"/>
    <p:sldId id="276" r:id="rId18"/>
    <p:sldId id="277" r:id="rId19"/>
    <p:sldId id="278" r:id="rId20"/>
    <p:sldId id="280" r:id="rId21"/>
    <p:sldId id="279" r:id="rId22"/>
    <p:sldId id="270" r:id="rId23"/>
    <p:sldId id="318" r:id="rId24"/>
  </p:sldIdLst>
  <p:sldSz cx="12801600" cy="9601200" type="A3"/>
  <p:notesSz cx="6797675" cy="9926638"/>
  <p:defaultTextStyle>
    <a:defPPr>
      <a:defRPr lang="ru-RU"/>
    </a:defPPr>
    <a:lvl1pPr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39763" indent="-182563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79525" indent="-365125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919288" indent="-547688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559050" indent="-730250" algn="l" defTabSz="1279525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сковская Светлана Викторовна" initials="ПСВ" lastIdx="2" clrIdx="0">
    <p:extLst>
      <p:ext uri="{19B8F6BF-5375-455C-9EA6-DF929625EA0E}">
        <p15:presenceInfo xmlns:p15="http://schemas.microsoft.com/office/powerpoint/2012/main" userId="S-1-5-21-1273485282-3090496456-3429380644-205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785"/>
    <a:srgbClr val="DA2127"/>
    <a:srgbClr val="299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09" autoAdjust="0"/>
    <p:restoredTop sz="90270" autoAdjust="0"/>
  </p:normalViewPr>
  <p:slideViewPr>
    <p:cSldViewPr>
      <p:cViewPr varScale="1">
        <p:scale>
          <a:sx n="50" d="100"/>
          <a:sy n="50" d="100"/>
        </p:scale>
        <p:origin x="54" y="7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1T12:27:06.645" idx="2">
    <p:pos x="8064" y="102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E3AE72-4985-48EA-A059-71AC6A57B5AB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648619D-3E5D-4588-B28C-18DE4BD51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004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D8352D-75DD-4B79-AE71-8A8F28C992EF}" type="datetimeFigureOut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222AFE-70C8-48A5-B463-E80BE8B18B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6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D93802-1828-4111-A0FF-660F7520931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22AFE-70C8-48A5-B463-E80BE8B18B96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50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222AFE-70C8-48A5-B463-E80BE8B18B96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05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E00B-E5B5-48F8-9BF5-61CD7D99E7C7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8C55-C05F-4FC7-B06B-9AB1005ADC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240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4D649-E930-4515-A811-EA6D00FBD45A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8820-A07F-4284-8CE8-AAEEB8153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FDFA7-F64C-4C98-B50B-A0AE9BE0BA31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C16E-1469-4221-951A-AD702DC2B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3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8940-DF6D-4BED-9CE9-EF0C69F00D82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A6F3-366E-4AB0-92A2-06D6EC2C7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2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766A-8EBE-4FE8-87E3-C8678BA2FDE6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B157-D773-4E39-B200-DDAF41213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568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9952-C8FF-4651-8407-F7687D95E936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F06F-F6ED-4D75-B118-CA20CE5A27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29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46A3-B517-490C-B53E-EAE0BAAC0FDD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6AAE-96E1-46F6-A63C-AF0F8D5C49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38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C99C-F9C0-4A11-8D00-748857059378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71077-FA82-45F5-A82A-F58AAA7B0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4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16AD-D13E-4828-8CF2-776E1FC4D96C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C865-6FB0-4744-9A8B-0158B76CC0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911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F583-2D7B-4A07-8046-E329BFF5C670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7A71-EF0D-4796-9E09-BA6BD9EB20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71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242A-2ACB-4C4F-A634-A0FE08BBCA49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DB5F-58E2-402D-BF7B-DD49DABCB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32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FBB76-EE3D-4E2D-BCD6-7D1063B3D04A}" type="datetime1">
              <a:rPr lang="ru-RU"/>
              <a:pPr>
                <a:defRPr/>
              </a:pPr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defTabSz="1280160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325DDC-BBFD-4EFE-B2D1-EC757F0F2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PF Din Text Cond Pro*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68325" y="6456363"/>
            <a:ext cx="12096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eaLnBrk="1" hangingPunct="1">
              <a:lnSpc>
                <a:spcPts val="5000"/>
              </a:lnSpc>
              <a:defRPr/>
            </a:pPr>
            <a:r>
              <a:rPr lang="ru-RU" sz="5400" b="1" dirty="0" smtClean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«Основные ошибки переоборудования и перепланировок жилых помещений. </a:t>
            </a:r>
          </a:p>
          <a:p>
            <a:pPr algn="ctr" eaLnBrk="1" hangingPunct="1">
              <a:lnSpc>
                <a:spcPts val="5000"/>
              </a:lnSpc>
              <a:defRPr/>
            </a:pPr>
            <a:r>
              <a:rPr lang="ru-RU" sz="5400" b="1" dirty="0" smtClean="0">
                <a:solidFill>
                  <a:srgbClr val="29976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Опыт Петербурга.»</a:t>
            </a:r>
            <a:endParaRPr lang="ru-RU" sz="4000" b="1" dirty="0">
              <a:solidFill>
                <a:srgbClr val="29976D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8" t="30727" r="9409" b="52278"/>
          <a:stretch>
            <a:fillRect/>
          </a:stretch>
        </p:blipFill>
        <p:spPr bwMode="auto">
          <a:xfrm>
            <a:off x="8345488" y="839788"/>
            <a:ext cx="39592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697788" y="1271588"/>
            <a:ext cx="4824412" cy="576262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16ACEA-EF96-45A2-8BD4-F0AF56E3B0C1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7336904" y="552128"/>
            <a:ext cx="5185296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1A7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несколько этапов массовой перепланировки в Санкт-Петербурге</a:t>
            </a:r>
            <a:r>
              <a:rPr lang="en-US" sz="2800" b="1" dirty="0" smtClean="0">
                <a:solidFill>
                  <a:srgbClr val="01A7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solidFill>
                  <a:srgbClr val="01A7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были обусловлены веяниями конкретного исторического периода.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1917 года большие квартиры в дореволюционных домах в Центральном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Петроградском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Василеостровском и Адмиралтейских районах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переобустраивались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коммунальные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многонаселенные. Хаотично производилась внутренняя перепланировка в соответствии с требованиями того периода для обеспечения населения жильем.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1650657"/>
            <a:ext cx="5616624" cy="3870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" y="5520680"/>
            <a:ext cx="7056064" cy="389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697788" y="1271588"/>
            <a:ext cx="4824412" cy="576262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6ACEA-EF96-45A2-8BD4-F0AF56E3B0C1}" type="slidenum">
              <a:rPr kumimoji="0" lang="ru-RU" altLang="ru-RU" sz="17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795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7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168" y="6153148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домов-памятников и домов в исторической застройке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Санкт-Петербурге много жилья массового строительства советского периода.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так называемые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Хрущевки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Брежневки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отличаются не очень комфортными для проживания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планировками.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0" y="1847850"/>
            <a:ext cx="12242080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697788" y="1271588"/>
            <a:ext cx="4824412" cy="576262"/>
          </a:xfrm>
        </p:spPr>
        <p:txBody>
          <a:bodyPr/>
          <a:lstStyle/>
          <a:p>
            <a:pPr algn="l" eaLnBrk="1" hangingPunct="1"/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70CB63-5114-40B5-8FFD-0BE9BC4BA3EA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784176" y="2136304"/>
            <a:ext cx="4824536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Переустройство</a:t>
            </a:r>
            <a:r>
              <a:rPr lang="ru-RU" u="sng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 представляет собой установку, замену или перенос инженерных сетей, санитарно-технического, электрического и другого оборудования, требующие внесение изменения в технический паспорт жилого помещения</a:t>
            </a:r>
            <a:r>
              <a:rPr lang="ru-RU" dirty="0" smtClean="0"/>
              <a:t>.</a:t>
            </a:r>
          </a:p>
          <a:p>
            <a:r>
              <a:rPr lang="ru-RU" b="1" u="sng" dirty="0" smtClean="0"/>
              <a:t>Перепланировка</a:t>
            </a:r>
            <a:r>
              <a:rPr lang="ru-RU" b="1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помещения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изменение его конфигурации, требующее внесение изменений в технический паспорт жилого помещения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87" y="1847850"/>
            <a:ext cx="6297713" cy="663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697788" y="1271588"/>
            <a:ext cx="4824412" cy="576262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sp>
        <p:nvSpPr>
          <p:cNvPr id="102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9AA8DD6-369D-48F0-B261-895906BFFB75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7570851" y="361269"/>
            <a:ext cx="50782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переустройство в </a:t>
            </a:r>
            <a:r>
              <a:rPr lang="ru-RU" sz="2800" b="1" dirty="0" smtClean="0">
                <a:solidFill>
                  <a:srgbClr val="01A7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многоквартирном доме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(МКД)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положениями Жилищного кодекса РФ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472" y="1932610"/>
            <a:ext cx="5178781" cy="48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flipH="1">
            <a:off x="4950599" y="5737874"/>
            <a:ext cx="2287331" cy="57838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97280" y="3405779"/>
            <a:ext cx="4386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  (МВК)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4970898" y="4061323"/>
            <a:ext cx="2267032" cy="655747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97279" y="4950610"/>
            <a:ext cx="3225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Перепланировка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flipH="1">
            <a:off x="4987666" y="2672209"/>
            <a:ext cx="2123234" cy="433258"/>
          </a:xfrm>
          <a:prstGeom prst="downArrow">
            <a:avLst>
              <a:gd name="adj1" fmla="val 50000"/>
              <a:gd name="adj2" fmla="val 6103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48473" y="6241750"/>
            <a:ext cx="5725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МВК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4597280" y="7318207"/>
            <a:ext cx="2881164" cy="57838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96344" y="8046952"/>
            <a:ext cx="8064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техническую документацию и 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реестр недвижимости ЕГРН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697788" y="1271588"/>
            <a:ext cx="4824412" cy="576262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BD3900-3BBA-4459-AE7F-60BA7221A686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928192" y="1847848"/>
            <a:ext cx="11377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Санкт-Петербурга в том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в нашем городе многие здания-это объекты культурного наследия и находятся под охраной Комитета по государственному контролю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использованию и охране памятников истории и культуры (КГИОП)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2" y="3663729"/>
            <a:ext cx="11214575" cy="5235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86CCB2-D1FD-4A1E-B931-E27A94FC91F8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4" name="TextBox 3"/>
          <p:cNvSpPr txBox="1"/>
          <p:nvPr/>
        </p:nvSpPr>
        <p:spPr>
          <a:xfrm>
            <a:off x="208112" y="1992289"/>
            <a:ext cx="11953726" cy="954107"/>
          </a:xfrm>
          <a:prstGeom prst="rect">
            <a:avLst/>
          </a:prstGeom>
          <a:gradFill>
            <a:gsLst>
              <a:gs pos="9000">
                <a:srgbClr val="01A78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и переустройство в квартирах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охраняемых КГИОП</a:t>
            </a:r>
            <a:endParaRPr lang="ru-RU" b="1" dirty="0"/>
          </a:p>
        </p:txBody>
      </p:sp>
      <p:sp>
        <p:nvSpPr>
          <p:cNvPr id="6" name="Стрелка вниз 5"/>
          <p:cNvSpPr/>
          <p:nvPr/>
        </p:nvSpPr>
        <p:spPr>
          <a:xfrm flipH="1">
            <a:off x="4960640" y="3143353"/>
            <a:ext cx="2160240" cy="57838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14246" y="3918696"/>
            <a:ext cx="9235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проектирование (требования КГИОП)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flipH="1">
            <a:off x="4590839" y="4523747"/>
            <a:ext cx="2899842" cy="57838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6224" y="5230131"/>
            <a:ext cx="109456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организация должна иметь лицензию Министерства культуры РФ на осуществление деятельности по сохранению объектов культурного наследия ( памятников истории и культуры) народов 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flipH="1">
            <a:off x="4590155" y="6670794"/>
            <a:ext cx="2900526" cy="640213"/>
          </a:xfrm>
          <a:prstGeom prst="downArrow">
            <a:avLst>
              <a:gd name="adj1" fmla="val 50000"/>
              <a:gd name="adj2" fmla="val 5664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7810" y="7385868"/>
            <a:ext cx="109452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КГИОП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(рассмотрение проектной документации при наличии акта по результатам историко-культурной экспертизы, выполненной государственным экспертом)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FFC37F8-380B-4A0C-8277-C857EC68D51B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7480920" y="1992288"/>
            <a:ext cx="4680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Инженеры-проектировщики ГУП «ГУИОН» сталкиваются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вследствие которых сохранить  перепланировку оказывается невозможным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Выявленные нарушения приводят к жалобам соседей, штрафным санкциям,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совершать сделки с жилым помещением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6" y="1992288"/>
            <a:ext cx="6696744" cy="6907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BB4037-1694-4065-A2FB-7126D6F76A38}" type="slidenum">
              <a:rPr lang="ru-RU" altLang="ru-RU" smtClean="0">
                <a:solidFill>
                  <a:schemeClr val="tx1"/>
                </a:solidFill>
              </a:rPr>
              <a:pPr/>
              <a:t>17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168" y="2280320"/>
            <a:ext cx="11449670" cy="1015663"/>
          </a:xfrm>
          <a:prstGeom prst="rect">
            <a:avLst/>
          </a:prstGeom>
          <a:gradFill>
            <a:gsLst>
              <a:gs pos="9000">
                <a:srgbClr val="01A78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наиболее распространенные ошибки при перепланировке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168" y="3432448"/>
            <a:ext cx="102971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слишком маленькой или слишком узкой кухни за счет прилегающей жилой комнаты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Такой прием применим при условии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ваша квартира   расположена на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1-м этаже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 комнатой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нежилое помещение. Кухня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оборудована электроплитой. В домах с газовым оборудованием (плита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водонагреватель-колонка) кухонное пространство необходимо будет отделить раздвижной перегородкой или дверью.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остальных случаях расширение кухни за счет    </a:t>
            </a:r>
          </a:p>
          <a:p>
            <a:pPr algn="just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жилой комнаты невозможно.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01A78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83C6CD-AEC5-40A4-B5AF-5EEDA289FF9F}" type="slidenum">
              <a:rPr lang="ru-RU" altLang="ru-RU" smtClean="0">
                <a:solidFill>
                  <a:schemeClr val="tx1"/>
                </a:solidFill>
              </a:rPr>
              <a:pPr/>
              <a:t>18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14" y="1200200"/>
            <a:ext cx="11164237" cy="783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перепланировке: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санузла над комнатой или кухней нижерасположенной квартиры (нарушение Санитарных норм и СНиП)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лоджии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балкона к жилой комнате или кухне               (изменение общедомового имущества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противопожарных правил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т.к. лоджии и балконы в квартирах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расположенных на 5-м и выше этажах являются аварийным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эвакуационными выходами)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Вынесение на балкон радиаторов центрального отопления (снижение температуры носителя)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«теплого пола» за счет общедомовой системы отопления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сечения или перекрывание вентиляционных шахт            (перекрываются действующие в/к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идущие снизу)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работоспособности основных несущих конструкций здания (стен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покрытий)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гидроизоляции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шумоизоляции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ограждающих конструкций или снижение этих показателей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7092717-0CCE-41F4-8174-CB2823570AE8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2" name="TextBox 1"/>
          <p:cNvSpPr txBox="1"/>
          <p:nvPr/>
        </p:nvSpPr>
        <p:spPr>
          <a:xfrm>
            <a:off x="352128" y="2712368"/>
            <a:ext cx="1167364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 и монтаж межкомнатных перегородок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встроенных шкафов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объединение санузлов и ванных комнат или перенос санитарного оборудования в прежних границах санузлов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конфигурации внутриквартирных инженерных сетей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газового оборудования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оконных заполнений в домах в исторической застройке центральных районов (согласование с КГИОП)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камина на последних этажах при наличии технических условий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двух или нескольких квартир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Остекление балконов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лоджий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фасадах домов наружных блоков кондиционеров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видеокамер и др. оборудования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проемо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ниш в капитальных стенах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дополнительных оконных проемов и входов ( здесь следует отметить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кроме проекта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согласно ЖК РФ потребуется 100% согласие собственников других помещений в МКД)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128" y="2077797"/>
            <a:ext cx="11809710" cy="1015663"/>
          </a:xfrm>
          <a:prstGeom prst="rect">
            <a:avLst/>
          </a:prstGeom>
          <a:gradFill>
            <a:gsLst>
              <a:gs pos="9000">
                <a:srgbClr val="01A78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работ, при выполнении которых обязательно требуется разработка проекта и согласование</a:t>
            </a:r>
            <a:r>
              <a:rPr lang="ru-RU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spect="1" noChangeArrowheads="1"/>
          </p:cNvSpPr>
          <p:nvPr/>
        </p:nvSpPr>
        <p:spPr bwMode="auto">
          <a:xfrm>
            <a:off x="7508078" y="2568352"/>
            <a:ext cx="490551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сотрудниками ГУП «ГУИОН» подготавливается около 1000 проектов. Практически каждое третье обращение, это изготовление проекта по факту уже выполненной перепланировки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2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" y="2352328"/>
            <a:ext cx="6689848" cy="6120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0800000" flipH="1" flipV="1">
            <a:off x="8056984" y="7456747"/>
            <a:ext cx="4104854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n>
                  <a:solidFill>
                    <a:srgbClr val="01A785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на презентацию:</a:t>
            </a:r>
            <a:endParaRPr lang="ru-RU" sz="2200" dirty="0">
              <a:ln>
                <a:solidFill>
                  <a:srgbClr val="01A785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D23849-0451-46FC-9445-C396D74C7E94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640160" y="3720481"/>
            <a:ext cx="11305256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косметический 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ремонт, замена покрытий стен, пола, потолков, замена межкомнатных дверей, оконных заполнений на аналогичные по цвету рам и рисунку </a:t>
            </a:r>
            <a:r>
              <a:rPr lang="ru-RU" sz="3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расстекловки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домах в спальных районах), перенос сантехнического оборудования, не меняя </a:t>
            </a:r>
            <a:r>
              <a:rPr lang="ru-RU" sz="3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местоположения</a:t>
            </a:r>
            <a:r>
              <a:rPr lang="ru-RU" sz="3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4176" y="1992288"/>
            <a:ext cx="10801200" cy="1244956"/>
          </a:xfrm>
          <a:prstGeom prst="rect">
            <a:avLst/>
          </a:prstGeom>
          <a:gradFill>
            <a:gsLst>
              <a:gs pos="0">
                <a:srgbClr val="01A78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которые к перепланировке </a:t>
            </a:r>
            <a:r>
              <a:rPr lang="ru-RU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относятся </a:t>
            </a:r>
            <a:r>
              <a:rPr lang="ru-RU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могут </a:t>
            </a:r>
            <a:r>
              <a:rPr lang="ru-RU" sz="3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выполняться без </a:t>
            </a:r>
            <a:r>
              <a:rPr lang="ru-RU" sz="3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согласований:</a:t>
            </a:r>
            <a:endParaRPr lang="ru-RU" sz="3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" y="1632248"/>
            <a:ext cx="12241360" cy="7778452"/>
          </a:xfrm>
          <a:prstGeom prst="rect">
            <a:avLst/>
          </a:prstGeom>
        </p:spPr>
      </p:pic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DAC793-966A-45D8-9584-1A5BDC1FC361}" type="slidenum">
              <a:rPr lang="ru-RU" altLang="ru-RU" smtClean="0">
                <a:solidFill>
                  <a:schemeClr val="tx1"/>
                </a:solidFill>
              </a:rPr>
              <a:pPr/>
              <a:t>21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168" y="2568352"/>
            <a:ext cx="11089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объема требуемых согласований и порядка выполнения работ необходимо обращаться к профессионалам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ГУП «ГУИОН»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своей высокой квалификации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знаниями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которые позволяют решать вопросы любой сложности.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2788" y="6888163"/>
            <a:ext cx="5761037" cy="2305050"/>
          </a:xfrm>
          <a:prstGeom prst="rect">
            <a:avLst/>
          </a:prstGeom>
        </p:spPr>
        <p:txBody>
          <a:bodyPr lIns="128016" tIns="64008" rIns="128016" bIns="64008" anchor="ctr"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4889500" y="6816725"/>
            <a:ext cx="7272338" cy="2879725"/>
          </a:xfrm>
        </p:spPr>
        <p:txBody>
          <a:bodyPr/>
          <a:lstStyle/>
          <a:p>
            <a:pPr algn="r" eaLnBrk="1" hangingPunct="1"/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офис: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Санкт-Петербург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Маяковского, д. 19/15, литера А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(812) 777-5-111, </a:t>
            </a:r>
            <a:r>
              <a:rPr lang="ru-RU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</a:t>
            </a: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(812) 644-51-51</a:t>
            </a:r>
            <a:b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info@guion.spb.ru</a:t>
            </a:r>
            <a:r>
              <a:rPr lang="en-US" alt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20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t="36169" r="5586" b="29788"/>
          <a:stretch>
            <a:fillRect/>
          </a:stretch>
        </p:blipFill>
        <p:spPr bwMode="auto">
          <a:xfrm>
            <a:off x="8345488" y="5448300"/>
            <a:ext cx="4032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0D23849-0451-46FC-9445-C396D74C7E94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18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3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0" y="3515902"/>
            <a:ext cx="4968552" cy="5400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8752" y="3515902"/>
            <a:ext cx="59046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Выписка ЕГРН 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содержит полный объем сведений о характеристиках объекта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недвижимости, а также </a:t>
            </a:r>
            <a:r>
              <a:rPr lang="ru-RU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информа-цию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зарегистрированных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правах на него.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 официальную выписку из ЕГРН на квартиру можно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МФЦ, либо заказать данную услугу в любом клиентском центре ПИБ ГУП «ГУИОН».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128" y="1920280"/>
            <a:ext cx="11521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Официальным источником информации о недвижимом имуществе является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Единый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реестр недвижимости (ЕГРН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53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4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6224" y="2640360"/>
            <a:ext cx="10513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продавца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завершается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момент подписания договора купли-продажи и передачи денежных средств. Если до заключения сделки покупатель может требовать снижения цены или проведения работ по согласованию перепланировки с контролирующими органами, то после ее завершения, он такие права утрачивает.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36" y="5718123"/>
            <a:ext cx="9505056" cy="3474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8392" y="2020824"/>
            <a:ext cx="6120680" cy="523220"/>
          </a:xfrm>
          <a:prstGeom prst="rect">
            <a:avLst/>
          </a:prstGeom>
          <a:gradFill>
            <a:gsLst>
              <a:gs pos="0">
                <a:srgbClr val="01A78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Ответственность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продавца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5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192" y="1776264"/>
            <a:ext cx="10801200" cy="523220"/>
          </a:xfrm>
          <a:prstGeom prst="rect">
            <a:avLst/>
          </a:prstGeom>
          <a:gradFill>
            <a:gsLst>
              <a:gs pos="0">
                <a:srgbClr val="01A78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РИСКИ ПОКУПАТЕЛЯ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4136" y="2299484"/>
            <a:ext cx="11737702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Покупатель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сделки становится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хозяином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помещения ответственность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состояние и эксплуатацию жилья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переходит к нему.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комиссии, при перепродаже или случайно выяснится, что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изменения, проведенные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жилом помещении угрожают безопасности дома,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повлияли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надежность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несущих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конструкций или привели к другим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неприятным последствиям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обязательства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устранению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повреждений возлагаются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нынешнего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собственника.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этих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случаях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весьма ощутимы.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амовольное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переоборудование жилых помещений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влечет за собой наложение административного штрафа в размере от 10 до 15 минимальных размеров оплаты труда (МРОТ), а второе — от 20 до 25 МРОТ.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(ст. 7.21 КоАП РФ)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обственника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нанимателя, самовольно осуществившего переустройство и (или) перепланировку, обяжут привести квартиру в прежнее состояние в разумный срок и в порядке, установленном органом, который осуществляет согласование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29 ЖК РФ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endParaRPr lang="ru-RU" sz="2200" b="1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2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6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128" y="1920280"/>
            <a:ext cx="11521280" cy="477054"/>
          </a:xfrm>
          <a:prstGeom prst="rect">
            <a:avLst/>
          </a:prstGeom>
          <a:gradFill>
            <a:gsLst>
              <a:gs pos="0">
                <a:srgbClr val="01A78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РИСКИ ПОКУПАТЕЛЯ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0160" y="2712367"/>
            <a:ext cx="110172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этого, в п. 5 ст. 29 ЖК РФ указано, что если жилое помещение не будет приведено в прежнее состояние в определенный предписанием срок, то суд по иску органа, занимающегося согласованием перепланировок (переоборудования), может вынести решение:</a:t>
            </a:r>
          </a:p>
          <a:p>
            <a:pPr algn="just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собственника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 продаже помещения с публичных торгов с выплатой владельцу вырученных от продажи средств за вычетом расходов на исполнение судебного решения с возложением на нового собственника обязанности по приведению помещения в прежнее состояние (прежний собственник будет иметь право проживать в квартире до момента государственной регистрации права на нее нового собственника); 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476C46-D6D6-4B7A-9AD0-CD9F293FEE5C}" type="slidenum">
              <a:rPr lang="ru-RU" altLang="ru-RU" smtClean="0">
                <a:solidFill>
                  <a:schemeClr val="tx1"/>
                </a:solidFill>
              </a:rPr>
              <a:pPr/>
              <a:t>7</a:t>
            </a:fld>
            <a:endParaRPr lang="ru-RU" altLang="ru-RU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6" y="5448672"/>
            <a:ext cx="11017224" cy="38900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4176" y="2352328"/>
            <a:ext cx="11377662" cy="237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Статья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Жилищного кодекса РФ говорит о праве собственника (нанимателя) обратиться в суд с заявлением о сохранении в переустроенном (перепланированном) состоянии жилого помещения, если это не нарушает прав и законных интересов граждан и не создает угрозы их жизни или здоровья.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697788" y="1271588"/>
            <a:ext cx="4824412" cy="576262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208312"/>
            <a:ext cx="5596805" cy="66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244417" y="1572295"/>
            <a:ext cx="61212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1927 года были созданы первые специальные бюро технической инвентаризации. (БТИ, ПИБ).</a:t>
            </a:r>
          </a:p>
          <a:p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отрасли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инвентаризации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6664E-B548-44D8-B2AE-7012E9030DD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68" y="5111725"/>
            <a:ext cx="6409432" cy="378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697788" y="1271588"/>
            <a:ext cx="4824412" cy="576262"/>
          </a:xfrm>
        </p:spPr>
        <p:txBody>
          <a:bodyPr/>
          <a:lstStyle/>
          <a:p>
            <a:pPr algn="l" eaLnBrk="1" hangingPunct="1"/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7192888" y="2640360"/>
            <a:ext cx="517280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архивах ГУП «ГУИОН» находится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инвентарных дел,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24,5 тыс. многоквартирных домов.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специалисты инвентаризируют более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квадратных метров зданий и сооружений.</a:t>
            </a:r>
          </a:p>
          <a:p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66664E-B548-44D8-B2AE-7012E9030DDF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" y="1847850"/>
            <a:ext cx="6791572" cy="70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PF Din Text Cond Pro*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2703</TotalTime>
  <Words>1204</Words>
  <Application>Microsoft Office PowerPoint</Application>
  <PresentationFormat>A3 (297x420 мм)</PresentationFormat>
  <Paragraphs>124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PF Din Text Cond Pro*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</vt:lpstr>
      <vt:lpstr>ТЕКСТ</vt:lpstr>
      <vt:lpstr>ТЕКСТ</vt:lpstr>
      <vt:lpstr>ТЕКСТ</vt:lpstr>
      <vt:lpstr>ТЕКСТ</vt:lpstr>
      <vt:lpstr>ТЕКСТ</vt:lpstr>
      <vt:lpstr>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Центральный офис: 191014, Россия,  Санкт-Петербург,  ул. Маяковского, д. 19/15, литера А тел (812) 777-5-111, факс(812) 644-51-51 E-mail: info@guion.spb.ru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Burlankova</dc:creator>
  <cp:lastModifiedBy>Песковская Светлана Викторовна</cp:lastModifiedBy>
  <cp:revision>159</cp:revision>
  <cp:lastPrinted>2018-10-10T12:38:22Z</cp:lastPrinted>
  <dcterms:created xsi:type="dcterms:W3CDTF">2016-04-13T10:15:49Z</dcterms:created>
  <dcterms:modified xsi:type="dcterms:W3CDTF">2018-10-10T15:08:59Z</dcterms:modified>
</cp:coreProperties>
</file>